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Lato" panose="020F0502020204030203" pitchFamily="34" charset="0"/>
      <p:regular r:id="rId10"/>
      <p:bold r:id="rId11"/>
      <p:italic r:id="rId12"/>
    </p:embeddedFont>
    <p:embeddedFont>
      <p:font typeface="Lato Bold" panose="020F0502020204030203" pitchFamily="34" charset="0"/>
      <p:regular r:id="rId13"/>
      <p:bold r:id="rId14"/>
    </p:embeddedFont>
    <p:embeddedFont>
      <p:font typeface="Lato Bold Italics" panose="020B0604020202020204" charset="0"/>
      <p:regular r:id="rId15"/>
    </p:embeddedFont>
    <p:embeddedFont>
      <p:font typeface="Lato Italics" panose="020B0604020202020204" charset="0"/>
      <p:regular r:id="rId16"/>
    </p:embeddedFont>
    <p:embeddedFont>
      <p:font typeface="Oswald" panose="00000500000000000000" pitchFamily="2" charset="0"/>
      <p:regular r:id="rId17"/>
      <p:bold r:id="rId18"/>
    </p:embeddedFont>
    <p:embeddedFont>
      <p:font typeface="Oswald Bold" panose="000008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81000" y="1104900"/>
            <a:ext cx="7422842" cy="189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0"/>
              </a:lnSpc>
            </a:pPr>
            <a:r>
              <a:rPr lang="en-US" sz="6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World Humanitarian Day</a:t>
            </a:r>
          </a:p>
          <a:p>
            <a:pPr algn="ctr">
              <a:lnSpc>
                <a:spcPts val="7690"/>
              </a:lnSpc>
            </a:pPr>
            <a:r>
              <a:rPr lang="en-US" sz="6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August 19th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22894" y="4157107"/>
            <a:ext cx="11018621" cy="5417970"/>
            <a:chOff x="0" y="0"/>
            <a:chExt cx="2902024" cy="1426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2024" cy="1426955"/>
            </a:xfrm>
            <a:custGeom>
              <a:avLst/>
              <a:gdLst/>
              <a:ahLst/>
              <a:cxnLst/>
              <a:rect l="l" t="t" r="r" b="b"/>
              <a:pathLst>
                <a:path w="2902024" h="1426955">
                  <a:moveTo>
                    <a:pt x="35834" y="0"/>
                  </a:moveTo>
                  <a:lnTo>
                    <a:pt x="2866190" y="0"/>
                  </a:lnTo>
                  <a:cubicBezTo>
                    <a:pt x="2885980" y="0"/>
                    <a:pt x="2902024" y="16043"/>
                    <a:pt x="2902024" y="35834"/>
                  </a:cubicBezTo>
                  <a:lnTo>
                    <a:pt x="2902024" y="1391121"/>
                  </a:lnTo>
                  <a:cubicBezTo>
                    <a:pt x="2902024" y="1400625"/>
                    <a:pt x="2898248" y="1409739"/>
                    <a:pt x="2891528" y="1416459"/>
                  </a:cubicBezTo>
                  <a:cubicBezTo>
                    <a:pt x="2884808" y="1423180"/>
                    <a:pt x="2875694" y="1426955"/>
                    <a:pt x="2866190" y="1426955"/>
                  </a:cubicBezTo>
                  <a:lnTo>
                    <a:pt x="35834" y="1426955"/>
                  </a:lnTo>
                  <a:cubicBezTo>
                    <a:pt x="16043" y="1426955"/>
                    <a:pt x="0" y="1410912"/>
                    <a:pt x="0" y="1391121"/>
                  </a:cubicBezTo>
                  <a:lnTo>
                    <a:pt x="0" y="35834"/>
                  </a:lnTo>
                  <a:cubicBezTo>
                    <a:pt x="0" y="16043"/>
                    <a:pt x="16043" y="0"/>
                    <a:pt x="35834" y="0"/>
                  </a:cubicBezTo>
                  <a:close/>
                </a:path>
              </a:pathLst>
            </a:custGeom>
            <a:solidFill>
              <a:srgbClr val="F8B5C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02024" cy="1465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43248" y="-2668800"/>
            <a:ext cx="7812300" cy="78123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CC9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247246" y="3771174"/>
            <a:ext cx="7270140" cy="7270140"/>
          </a:xfrm>
          <a:custGeom>
            <a:avLst/>
            <a:gdLst/>
            <a:ahLst/>
            <a:cxnLst/>
            <a:rect l="l" t="t" r="r" b="b"/>
            <a:pathLst>
              <a:path w="7270140" h="7270140">
                <a:moveTo>
                  <a:pt x="0" y="0"/>
                </a:moveTo>
                <a:lnTo>
                  <a:pt x="7270140" y="0"/>
                </a:lnTo>
                <a:lnTo>
                  <a:pt x="7270140" y="7270140"/>
                </a:lnTo>
                <a:lnTo>
                  <a:pt x="0" y="727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693040" y="753505"/>
            <a:ext cx="10566260" cy="312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How many words with three letters or more can you make using the letters in: </a:t>
            </a:r>
          </a:p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b="1">
                <a:solidFill>
                  <a:srgbClr val="009CA6"/>
                </a:solidFill>
                <a:latin typeface="Oswald Bold"/>
                <a:ea typeface="Oswald Bold"/>
                <a:cs typeface="Oswald Bold"/>
                <a:sym typeface="Oswald Bold"/>
              </a:rPr>
              <a:t>HUMANITARIAN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6846" y="509032"/>
            <a:ext cx="3381957" cy="364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DB291C"/>
                </a:solidFill>
                <a:latin typeface="Lato Bold"/>
                <a:ea typeface="Lato Bold"/>
                <a:cs typeface="Lato Bold"/>
                <a:sym typeface="Lato Bold"/>
              </a:rPr>
              <a:t>Warm up challenge!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Grab a piece of paper and set a timer for 3 minutes.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do this with a buddy or as a solo challenge.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516169" y="-215943"/>
            <a:ext cx="4556963" cy="4556963"/>
          </a:xfrm>
          <a:custGeom>
            <a:avLst/>
            <a:gdLst/>
            <a:ahLst/>
            <a:cxnLst/>
            <a:rect l="l" t="t" r="r" b="b"/>
            <a:pathLst>
              <a:path w="4556963" h="4556963">
                <a:moveTo>
                  <a:pt x="0" y="0"/>
                </a:moveTo>
                <a:lnTo>
                  <a:pt x="4556963" y="0"/>
                </a:lnTo>
                <a:lnTo>
                  <a:pt x="4556963" y="4556963"/>
                </a:lnTo>
                <a:lnTo>
                  <a:pt x="0" y="455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418479" y="4274345"/>
            <a:ext cx="8559643" cy="4875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e.g train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</a:t>
            </a:r>
          </a:p>
          <a:p>
            <a:pPr marL="603268" lvl="1" indent="-301634" algn="l">
              <a:lnSpc>
                <a:spcPts val="3911"/>
              </a:lnSpc>
              <a:buFont typeface="Arial"/>
              <a:buChar char="•"/>
            </a:pPr>
            <a:r>
              <a:rPr lang="en-US" sz="279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63757" y="-811990"/>
            <a:ext cx="8324243" cy="11098990"/>
          </a:xfrm>
          <a:custGeom>
            <a:avLst/>
            <a:gdLst/>
            <a:ahLst/>
            <a:cxnLst/>
            <a:rect l="l" t="t" r="r" b="b"/>
            <a:pathLst>
              <a:path w="8324243" h="11098990">
                <a:moveTo>
                  <a:pt x="0" y="0"/>
                </a:moveTo>
                <a:lnTo>
                  <a:pt x="8324243" y="0"/>
                </a:lnTo>
                <a:lnTo>
                  <a:pt x="8324243" y="11098990"/>
                </a:lnTo>
                <a:lnTo>
                  <a:pt x="0" y="11098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968314" y="-273636"/>
            <a:ext cx="2995443" cy="2995443"/>
          </a:xfrm>
          <a:custGeom>
            <a:avLst/>
            <a:gdLst/>
            <a:ahLst/>
            <a:cxnLst/>
            <a:rect l="l" t="t" r="r" b="b"/>
            <a:pathLst>
              <a:path w="2995443" h="2995443">
                <a:moveTo>
                  <a:pt x="0" y="0"/>
                </a:moveTo>
                <a:lnTo>
                  <a:pt x="2995443" y="0"/>
                </a:lnTo>
                <a:lnTo>
                  <a:pt x="2995443" y="2995443"/>
                </a:lnTo>
                <a:lnTo>
                  <a:pt x="0" y="2995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637663" y="7370049"/>
            <a:ext cx="3776503" cy="3776503"/>
          </a:xfrm>
          <a:custGeom>
            <a:avLst/>
            <a:gdLst/>
            <a:ahLst/>
            <a:cxnLst/>
            <a:rect l="l" t="t" r="r" b="b"/>
            <a:pathLst>
              <a:path w="3776503" h="3776503">
                <a:moveTo>
                  <a:pt x="0" y="0"/>
                </a:moveTo>
                <a:lnTo>
                  <a:pt x="3776502" y="0"/>
                </a:lnTo>
                <a:lnTo>
                  <a:pt x="3776502" y="3776502"/>
                </a:lnTo>
                <a:lnTo>
                  <a:pt x="0" y="377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70112" y="2032482"/>
            <a:ext cx="9293646" cy="811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Humanitarians are people who have chosen to help others in time of crisis - they may be volunteers or paid workers.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 </a:t>
            </a:r>
            <a:r>
              <a:rPr lang="en-US" sz="3300" b="1">
                <a:solidFill>
                  <a:srgbClr val="DA291C"/>
                </a:solidFill>
                <a:latin typeface="Lato Bold"/>
                <a:ea typeface="Lato Bold"/>
                <a:cs typeface="Lato Bold"/>
                <a:sym typeface="Lato Bold"/>
              </a:rPr>
              <a:t>August 19th</a:t>
            </a:r>
            <a:r>
              <a:rPr lang="en-US" sz="3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World Humanitarian Day takes place and is a chance to celebrate and learn more about the mahi that aid workers do around the world, especially during times of global crisis.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can be a dangerous job at the front line of crisis, but humanitarians do what they do to help others.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62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0112" y="933450"/>
            <a:ext cx="5890397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What is a </a:t>
            </a:r>
            <a:r>
              <a:rPr lang="en-US" sz="4799">
                <a:solidFill>
                  <a:srgbClr val="DA291C"/>
                </a:solidFill>
                <a:latin typeface="Oswald"/>
                <a:ea typeface="Oswald"/>
                <a:cs typeface="Oswald"/>
                <a:sym typeface="Oswald"/>
              </a:rPr>
              <a:t>humanitarian</a:t>
            </a:r>
            <a:r>
              <a:rPr lang="en-US" sz="4799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11119" y="9043035"/>
            <a:ext cx="7829520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Save the Children humanitarian workers delivering water to a humanitarian coordination centre in Ukraine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0445" y="3476897"/>
            <a:ext cx="6625380" cy="5366558"/>
          </a:xfrm>
          <a:custGeom>
            <a:avLst/>
            <a:gdLst/>
            <a:ahLst/>
            <a:cxnLst/>
            <a:rect l="l" t="t" r="r" b="b"/>
            <a:pathLst>
              <a:path w="6625380" h="5366558">
                <a:moveTo>
                  <a:pt x="0" y="0"/>
                </a:moveTo>
                <a:lnTo>
                  <a:pt x="6625380" y="0"/>
                </a:lnTo>
                <a:lnTo>
                  <a:pt x="6625380" y="5366558"/>
                </a:lnTo>
                <a:lnTo>
                  <a:pt x="0" y="53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99774" y="2124562"/>
            <a:ext cx="4753556" cy="3850380"/>
          </a:xfrm>
          <a:custGeom>
            <a:avLst/>
            <a:gdLst/>
            <a:ahLst/>
            <a:cxnLst/>
            <a:rect l="l" t="t" r="r" b="b"/>
            <a:pathLst>
              <a:path w="4753556" h="3850380">
                <a:moveTo>
                  <a:pt x="0" y="0"/>
                </a:moveTo>
                <a:lnTo>
                  <a:pt x="4753556" y="0"/>
                </a:lnTo>
                <a:lnTo>
                  <a:pt x="4753556" y="3850380"/>
                </a:lnTo>
                <a:lnTo>
                  <a:pt x="0" y="3850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768081" y="2124562"/>
            <a:ext cx="4753556" cy="3850380"/>
          </a:xfrm>
          <a:custGeom>
            <a:avLst/>
            <a:gdLst/>
            <a:ahLst/>
            <a:cxnLst/>
            <a:rect l="l" t="t" r="r" b="b"/>
            <a:pathLst>
              <a:path w="4753556" h="3850380">
                <a:moveTo>
                  <a:pt x="0" y="0"/>
                </a:moveTo>
                <a:lnTo>
                  <a:pt x="4753556" y="0"/>
                </a:lnTo>
                <a:lnTo>
                  <a:pt x="4753556" y="3850380"/>
                </a:lnTo>
                <a:lnTo>
                  <a:pt x="0" y="385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771985" y="6128711"/>
            <a:ext cx="4753556" cy="3850380"/>
          </a:xfrm>
          <a:custGeom>
            <a:avLst/>
            <a:gdLst/>
            <a:ahLst/>
            <a:cxnLst/>
            <a:rect l="l" t="t" r="r" b="b"/>
            <a:pathLst>
              <a:path w="4753556" h="3850380">
                <a:moveTo>
                  <a:pt x="0" y="0"/>
                </a:moveTo>
                <a:lnTo>
                  <a:pt x="4753555" y="0"/>
                </a:lnTo>
                <a:lnTo>
                  <a:pt x="4753555" y="3850380"/>
                </a:lnTo>
                <a:lnTo>
                  <a:pt x="0" y="3850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99774" y="6128711"/>
            <a:ext cx="4753556" cy="3850380"/>
          </a:xfrm>
          <a:custGeom>
            <a:avLst/>
            <a:gdLst/>
            <a:ahLst/>
            <a:cxnLst/>
            <a:rect l="l" t="t" r="r" b="b"/>
            <a:pathLst>
              <a:path w="4753556" h="3850380">
                <a:moveTo>
                  <a:pt x="0" y="0"/>
                </a:moveTo>
                <a:lnTo>
                  <a:pt x="4753556" y="0"/>
                </a:lnTo>
                <a:lnTo>
                  <a:pt x="4753556" y="3850380"/>
                </a:lnTo>
                <a:lnTo>
                  <a:pt x="0" y="385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148763" y="-2130507"/>
            <a:ext cx="7274007" cy="7274007"/>
          </a:xfrm>
          <a:custGeom>
            <a:avLst/>
            <a:gdLst/>
            <a:ahLst/>
            <a:cxnLst/>
            <a:rect l="l" t="t" r="r" b="b"/>
            <a:pathLst>
              <a:path w="7274007" h="7274007">
                <a:moveTo>
                  <a:pt x="0" y="0"/>
                </a:moveTo>
                <a:lnTo>
                  <a:pt x="7274007" y="0"/>
                </a:lnTo>
                <a:lnTo>
                  <a:pt x="7274007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030490" y="5974942"/>
            <a:ext cx="7274007" cy="7274007"/>
          </a:xfrm>
          <a:custGeom>
            <a:avLst/>
            <a:gdLst/>
            <a:ahLst/>
            <a:cxnLst/>
            <a:rect l="l" t="t" r="r" b="b"/>
            <a:pathLst>
              <a:path w="7274007" h="7274007">
                <a:moveTo>
                  <a:pt x="0" y="0"/>
                </a:moveTo>
                <a:lnTo>
                  <a:pt x="7274008" y="0"/>
                </a:lnTo>
                <a:lnTo>
                  <a:pt x="727400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676552" y="3077844"/>
            <a:ext cx="5087880" cy="5087880"/>
          </a:xfrm>
          <a:custGeom>
            <a:avLst/>
            <a:gdLst/>
            <a:ahLst/>
            <a:cxnLst/>
            <a:rect l="l" t="t" r="r" b="b"/>
            <a:pathLst>
              <a:path w="5087880" h="5087880">
                <a:moveTo>
                  <a:pt x="0" y="0"/>
                </a:moveTo>
                <a:lnTo>
                  <a:pt x="5087880" y="0"/>
                </a:lnTo>
                <a:lnTo>
                  <a:pt x="5087880" y="5087879"/>
                </a:lnTo>
                <a:lnTo>
                  <a:pt x="0" y="50878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849308" y="540317"/>
            <a:ext cx="8965853" cy="164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Think, Pair, Share  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Discussion Questions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765675"/>
            <a:ext cx="952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742710" y="2849326"/>
            <a:ext cx="3867684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might being a humanitarian look like?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5395" y="3020694"/>
            <a:ext cx="3867684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you think of any humanitarians?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5519" y="6849055"/>
            <a:ext cx="406648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kind of skills might someone need to be a humanitarian?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30642" y="3982720"/>
            <a:ext cx="4904986" cy="346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you think of any situations around the world right now where humanitarians may be involved with providing aid?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2710" y="6872867"/>
            <a:ext cx="3867684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does this connect to the topic of children’s rights?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584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288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288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0584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288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0584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7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38465" y="1166467"/>
            <a:ext cx="15661540" cy="6063398"/>
            <a:chOff x="0" y="0"/>
            <a:chExt cx="4124850" cy="1596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4850" cy="1596944"/>
            </a:xfrm>
            <a:custGeom>
              <a:avLst/>
              <a:gdLst/>
              <a:ahLst/>
              <a:cxnLst/>
              <a:rect l="l" t="t" r="r" b="b"/>
              <a:pathLst>
                <a:path w="4124850" h="1596944">
                  <a:moveTo>
                    <a:pt x="25211" y="0"/>
                  </a:moveTo>
                  <a:lnTo>
                    <a:pt x="4099640" y="0"/>
                  </a:lnTo>
                  <a:cubicBezTo>
                    <a:pt x="4106326" y="0"/>
                    <a:pt x="4112738" y="2656"/>
                    <a:pt x="4117466" y="7384"/>
                  </a:cubicBezTo>
                  <a:cubicBezTo>
                    <a:pt x="4122194" y="12112"/>
                    <a:pt x="4124850" y="18524"/>
                    <a:pt x="4124850" y="25211"/>
                  </a:cubicBezTo>
                  <a:lnTo>
                    <a:pt x="4124850" y="1571734"/>
                  </a:lnTo>
                  <a:cubicBezTo>
                    <a:pt x="4124850" y="1585657"/>
                    <a:pt x="4113563" y="1596944"/>
                    <a:pt x="4099640" y="1596944"/>
                  </a:cubicBezTo>
                  <a:lnTo>
                    <a:pt x="25211" y="1596944"/>
                  </a:lnTo>
                  <a:cubicBezTo>
                    <a:pt x="11287" y="1596944"/>
                    <a:pt x="0" y="1585657"/>
                    <a:pt x="0" y="1571734"/>
                  </a:cubicBezTo>
                  <a:lnTo>
                    <a:pt x="0" y="25211"/>
                  </a:lnTo>
                  <a:cubicBezTo>
                    <a:pt x="0" y="11287"/>
                    <a:pt x="11287" y="0"/>
                    <a:pt x="252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4850" cy="1635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6787" y="1191352"/>
            <a:ext cx="14933140" cy="649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0"/>
              </a:lnSpc>
            </a:pPr>
            <a:r>
              <a:rPr lang="en-US" sz="5086" b="1">
                <a:solidFill>
                  <a:srgbClr val="DA291C"/>
                </a:solidFill>
                <a:latin typeface="Oswald Bold"/>
                <a:ea typeface="Oswald Bold"/>
                <a:cs typeface="Oswald Bold"/>
                <a:sym typeface="Oswald Bold"/>
              </a:rPr>
              <a:t>Extra for Experts:</a:t>
            </a:r>
          </a:p>
          <a:p>
            <a:pPr marL="842013" lvl="1" indent="-421007" algn="l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 description of what you think is happening in each of the previous images</a:t>
            </a:r>
          </a:p>
          <a:p>
            <a:pPr marL="842013" lvl="1" indent="-421007" algn="l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your own poster or video to teach others about humanitarian work.</a:t>
            </a:r>
          </a:p>
          <a:p>
            <a:pPr marL="842013" lvl="1" indent="-421007" algn="l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Research and learn more about humanitarians and find one interesting person or organisation who you want to               report back to your class about.</a:t>
            </a:r>
          </a:p>
          <a:p>
            <a:pPr algn="ctr">
              <a:lnSpc>
                <a:spcPts val="6473"/>
              </a:lnSpc>
              <a:spcBef>
                <a:spcPct val="0"/>
              </a:spcBef>
            </a:pPr>
            <a:endParaRPr lang="en-US" sz="39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789687" y="5461094"/>
            <a:ext cx="5498313" cy="4453633"/>
          </a:xfrm>
          <a:custGeom>
            <a:avLst/>
            <a:gdLst/>
            <a:ahLst/>
            <a:cxnLst/>
            <a:rect l="l" t="t" r="r" b="b"/>
            <a:pathLst>
              <a:path w="5498313" h="4453633">
                <a:moveTo>
                  <a:pt x="0" y="0"/>
                </a:moveTo>
                <a:lnTo>
                  <a:pt x="5498313" y="0"/>
                </a:lnTo>
                <a:lnTo>
                  <a:pt x="5498313" y="4453634"/>
                </a:lnTo>
                <a:lnTo>
                  <a:pt x="0" y="445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3288819" y="5899540"/>
            <a:ext cx="420856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i="1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Please send any comments/suggestions or student work to us at </a:t>
            </a:r>
            <a:r>
              <a:rPr lang="en-US" sz="2499" b="1" i="1">
                <a:solidFill>
                  <a:srgbClr val="DB291C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education@scnz.org.nz -</a:t>
            </a:r>
            <a:r>
              <a:rPr lang="en-US" sz="2499" b="1" i="1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 we would love to hear from you!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b="1" i="1">
              <a:solidFill>
                <a:srgbClr val="000000"/>
              </a:solidFill>
              <a:latin typeface="Lato Bold Italics"/>
              <a:ea typeface="Lato Bold Italics"/>
              <a:cs typeface="Lato Bold Italics"/>
              <a:sym typeface="Lato Bold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313</Words>
  <Application>Microsoft Office PowerPoint</Application>
  <PresentationFormat>Custom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Lato</vt:lpstr>
      <vt:lpstr>Calibri</vt:lpstr>
      <vt:lpstr>Lato Bold Italics</vt:lpstr>
      <vt:lpstr>Oswald Bold</vt:lpstr>
      <vt:lpstr>Arial</vt:lpstr>
      <vt:lpstr>Oswald</vt:lpstr>
      <vt:lpstr>Lato Bold</vt:lpstr>
      <vt:lpstr>Lato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Humanitarian Day</dc:title>
  <cp:lastModifiedBy>Lizzy Lockhart</cp:lastModifiedBy>
  <cp:revision>2</cp:revision>
  <dcterms:created xsi:type="dcterms:W3CDTF">2006-08-16T00:00:00Z</dcterms:created>
  <dcterms:modified xsi:type="dcterms:W3CDTF">2025-08-18T02:01:41Z</dcterms:modified>
  <dc:identifier>DAGwYKM8Yjs</dc:identifier>
</cp:coreProperties>
</file>